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8" r:id="rId3"/>
    <p:sldId id="260" r:id="rId4"/>
    <p:sldId id="267" r:id="rId5"/>
    <p:sldId id="265" r:id="rId6"/>
    <p:sldId id="296" r:id="rId7"/>
    <p:sldId id="303" r:id="rId8"/>
    <p:sldId id="263" r:id="rId9"/>
    <p:sldId id="298" r:id="rId10"/>
    <p:sldId id="297" r:id="rId11"/>
    <p:sldId id="304" r:id="rId12"/>
    <p:sldId id="300" r:id="rId13"/>
    <p:sldId id="301" r:id="rId14"/>
    <p:sldId id="302" r:id="rId15"/>
    <p:sldId id="305" r:id="rId16"/>
    <p:sldId id="306" r:id="rId17"/>
    <p:sldId id="307" r:id="rId18"/>
    <p:sldId id="308" r:id="rId19"/>
    <p:sldId id="309" r:id="rId20"/>
    <p:sldId id="310" r:id="rId21"/>
    <p:sldId id="291"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Quicksand"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E042EE-030E-48AD-AEE1-48DBF1C2F338}">
  <a:tblStyle styleId="{8CE042EE-030E-48AD-AEE1-48DBF1C2F3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1A6B3E-507F-4017-96D8-7895C4FAF2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90" d="100"/>
          <a:sy n="90" d="100"/>
        </p:scale>
        <p:origin x="8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0:10.7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6968 201,'-228'1,"18"4,-1-10,-242-37,312 17,-244-33,-119 52,263 11,-1749-5,1684-21,33 1,-458 20,708-2,-1 0,0-1,-25-9,32 8,-1 0,1 1,-2 0,2 2,-1 1,-34 1,-82 33,99-23,-2-2,-67 9,-86-16,139-5,1 3,-1 3,-89 12,54-1,-26 7,85-11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31.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33.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30,'5'0,"6"-4,7-8,1-1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34.3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 83,'0'-5,"-5"-2,-1-4,0-6,1-5,1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34.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 19,'-10'-5,"-8"-2,-1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0:22.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6970 90,'-11'-7,"1"0,0 2,0 0,0 1,-3 0,3 0,-1 0,-1 1,1 2,-1-2,-12 2,-27-9,-31-3,-2 3,1 4,-2 3,-84 8,-9-1,-1564-4,1714 3,-1 0,1 2,-1 0,-43 16,-50 9,-247 55,323-80,-90-2,95-4,1 2,0 2,-49 9,37-3,0-2,-1-2,-77-2,-155-25,62 4,173 15,1-1,-65-13,49 6,1 3,-1 4,1 2,-69 8,-14-2,-1555-4,1668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41.0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0,'5'0,"7"0,1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41.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4:39.2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03.6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07.6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09.4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2T19:33:30.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4067077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290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36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00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66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25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41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35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62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45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086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160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1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34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cxnSp>
        <p:nvCxnSpPr>
          <p:cNvPr id="20" name="Google Shape;20;p4"/>
          <p:cNvCxnSpPr/>
          <p:nvPr/>
        </p:nvCxnSpPr>
        <p:spPr>
          <a:xfrm>
            <a:off x="945630"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21" name="Google Shape;21;p4"/>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SzPts val="2800"/>
              <a:buChar char="◦"/>
              <a:defRPr sz="2800" i="1">
                <a:solidFill>
                  <a:schemeClr val="accent1"/>
                </a:solidFill>
              </a:defRPr>
            </a:lvl1pPr>
            <a:lvl2pPr marL="914400" lvl="1" indent="-406400" rtl="0">
              <a:spcBef>
                <a:spcPts val="0"/>
              </a:spcBef>
              <a:spcAft>
                <a:spcPts val="0"/>
              </a:spcAft>
              <a:buSzPts val="2800"/>
              <a:buChar char="▫"/>
              <a:defRPr sz="2800" i="1">
                <a:solidFill>
                  <a:schemeClr val="accent1"/>
                </a:solidFill>
              </a:defRPr>
            </a:lvl2pPr>
            <a:lvl3pPr marL="1371600" lvl="2" indent="-406400" rtl="0">
              <a:spcBef>
                <a:spcPts val="0"/>
              </a:spcBef>
              <a:spcAft>
                <a:spcPts val="0"/>
              </a:spcAft>
              <a:buSzPts val="2800"/>
              <a:buChar char="■"/>
              <a:defRPr sz="2800" i="1">
                <a:solidFill>
                  <a:schemeClr val="accent1"/>
                </a:solidFill>
              </a:defRPr>
            </a:lvl3pPr>
            <a:lvl4pPr marL="1828800" lvl="3" indent="-406400" rtl="0">
              <a:spcBef>
                <a:spcPts val="0"/>
              </a:spcBef>
              <a:spcAft>
                <a:spcPts val="0"/>
              </a:spcAft>
              <a:buClr>
                <a:schemeClr val="accent1"/>
              </a:buClr>
              <a:buSzPts val="2800"/>
              <a:buChar char="●"/>
              <a:defRPr sz="2800" i="1">
                <a:solidFill>
                  <a:schemeClr val="accent1"/>
                </a:solidFill>
              </a:defRPr>
            </a:lvl4pPr>
            <a:lvl5pPr marL="2286000" lvl="4" indent="-406400" rtl="0">
              <a:spcBef>
                <a:spcPts val="0"/>
              </a:spcBef>
              <a:spcAft>
                <a:spcPts val="0"/>
              </a:spcAft>
              <a:buClr>
                <a:schemeClr val="accent1"/>
              </a:buClr>
              <a:buSzPts val="2800"/>
              <a:buChar char="○"/>
              <a:defRPr sz="2800" i="1">
                <a:solidFill>
                  <a:schemeClr val="accent1"/>
                </a:solidFill>
              </a:defRPr>
            </a:lvl5pPr>
            <a:lvl6pPr marL="2743200" lvl="5" indent="-406400" rtl="0">
              <a:spcBef>
                <a:spcPts val="0"/>
              </a:spcBef>
              <a:spcAft>
                <a:spcPts val="0"/>
              </a:spcAft>
              <a:buClr>
                <a:schemeClr val="accent1"/>
              </a:buClr>
              <a:buSzPts val="2800"/>
              <a:buChar char="■"/>
              <a:defRPr sz="2800" i="1">
                <a:solidFill>
                  <a:schemeClr val="accent1"/>
                </a:solidFill>
              </a:defRPr>
            </a:lvl6pPr>
            <a:lvl7pPr marL="3200400" lvl="6" indent="-406400" rtl="0">
              <a:spcBef>
                <a:spcPts val="0"/>
              </a:spcBef>
              <a:spcAft>
                <a:spcPts val="0"/>
              </a:spcAft>
              <a:buClr>
                <a:schemeClr val="accent1"/>
              </a:buClr>
              <a:buSzPts val="2800"/>
              <a:buChar char="●"/>
              <a:defRPr sz="2800" i="1">
                <a:solidFill>
                  <a:schemeClr val="accent1"/>
                </a:solidFill>
              </a:defRPr>
            </a:lvl7pPr>
            <a:lvl8pPr marL="3657600" lvl="7" indent="-406400" rtl="0">
              <a:spcBef>
                <a:spcPts val="0"/>
              </a:spcBef>
              <a:spcAft>
                <a:spcPts val="0"/>
              </a:spcAft>
              <a:buClr>
                <a:schemeClr val="accent1"/>
              </a:buClr>
              <a:buSzPts val="2800"/>
              <a:buChar char="○"/>
              <a:defRPr sz="2800" i="1">
                <a:solidFill>
                  <a:schemeClr val="accent1"/>
                </a:solidFill>
              </a:defRPr>
            </a:lvl8pPr>
            <a:lvl9pPr marL="4114800" lvl="8" indent="-406400">
              <a:spcBef>
                <a:spcPts val="0"/>
              </a:spcBef>
              <a:spcAft>
                <a:spcPts val="0"/>
              </a:spcAft>
              <a:buClr>
                <a:schemeClr val="accent1"/>
              </a:buClr>
              <a:buSzPts val="2800"/>
              <a:buChar char="■"/>
              <a:defRPr sz="2800" i="1">
                <a:solidFill>
                  <a:schemeClr val="accent1"/>
                </a:solidFill>
              </a:defRPr>
            </a:lvl9pPr>
          </a:lstStyle>
          <a:p>
            <a:endParaRPr/>
          </a:p>
        </p:txBody>
      </p:sp>
      <p:sp>
        <p:nvSpPr>
          <p:cNvPr id="23" name="Google Shape;23;p4"/>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1"/>
                </a:solidFill>
                <a:latin typeface="Quicksand"/>
                <a:ea typeface="Quicksand"/>
                <a:cs typeface="Quicksand"/>
                <a:sym typeface="Quicksand"/>
              </a:rPr>
              <a:t>“</a:t>
            </a:r>
            <a:endParaRPr sz="4800" b="1">
              <a:solidFill>
                <a:schemeClr val="accent1"/>
              </a:solidFill>
              <a:latin typeface="Quicksand"/>
              <a:ea typeface="Quicksand"/>
              <a:cs typeface="Quicksand"/>
              <a:sym typeface="Quicksand"/>
            </a:endParaRPr>
          </a:p>
        </p:txBody>
      </p:sp>
      <p:sp>
        <p:nvSpPr>
          <p:cNvPr id="24" name="Google Shape;24;p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6"/>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5" name="Google Shape;45;p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6" name="Google Shape;46;p7"/>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47" name="Google Shape;47;p7"/>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dk1"/>
            </a:solidFill>
            <a:prstDash val="solid"/>
            <a:round/>
            <a:headEnd type="none" w="med" len="med"/>
            <a:tailEnd type="none" w="med" len="med"/>
          </a:ln>
        </p:spPr>
      </p:cxnSp>
      <p:sp>
        <p:nvSpPr>
          <p:cNvPr id="66" name="Google Shape;66;p11"/>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2.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customXml" Target="../ink/ink12.xml"/><Relationship Id="rId17" Type="http://schemas.openxmlformats.org/officeDocument/2006/relationships/image" Target="../media/image24.png"/><Relationship Id="rId2" Type="http://schemas.openxmlformats.org/officeDocument/2006/relationships/image" Target="../media/image19.pn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image" Target="../media/image21.png"/><Relationship Id="rId5" Type="http://schemas.openxmlformats.org/officeDocument/2006/relationships/image" Target="../media/image17.png"/><Relationship Id="rId15" Type="http://schemas.openxmlformats.org/officeDocument/2006/relationships/image" Target="../media/image23.png"/><Relationship Id="rId10" Type="http://schemas.openxmlformats.org/officeDocument/2006/relationships/customXml" Target="../ink/ink11.xml"/><Relationship Id="rId9" Type="http://schemas.openxmlformats.org/officeDocument/2006/relationships/customXml" Target="../ink/ink10.xml"/><Relationship Id="rId14" Type="http://schemas.openxmlformats.org/officeDocument/2006/relationships/customXml" Target="../ink/ink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392723" y="201072"/>
            <a:ext cx="8077200" cy="1228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latin typeface="Times New Roman" panose="02020603050405020304" pitchFamily="18" charset="0"/>
                <a:cs typeface="Times New Roman" panose="02020603050405020304" pitchFamily="18" charset="0"/>
              </a:rPr>
              <a:t>Operating System Security</a:t>
            </a:r>
            <a:br>
              <a:rPr lang="en" sz="4000" dirty="0">
                <a:latin typeface="Times New Roman" panose="02020603050405020304" pitchFamily="18" charset="0"/>
                <a:cs typeface="Times New Roman" panose="02020603050405020304" pitchFamily="18" charset="0"/>
              </a:rPr>
            </a:br>
            <a:r>
              <a:rPr lang="en" sz="4000" dirty="0">
                <a:latin typeface="Times New Roman" panose="02020603050405020304" pitchFamily="18" charset="0"/>
                <a:cs typeface="Times New Roman" panose="02020603050405020304" pitchFamily="18" charset="0"/>
              </a:rPr>
              <a:t>Semester Project</a:t>
            </a:r>
            <a:endParaRPr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0D13F3E-C3AE-648B-03BE-292AF1F6D3AB}"/>
              </a:ext>
            </a:extLst>
          </p:cNvPr>
          <p:cNvSpPr txBox="1"/>
          <p:nvPr/>
        </p:nvSpPr>
        <p:spPr>
          <a:xfrm>
            <a:off x="1269777" y="2002008"/>
            <a:ext cx="7445828" cy="2554545"/>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Project Title:</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Exploiting permissions in Linux OS (Kali Linux)</a:t>
            </a:r>
          </a:p>
          <a:p>
            <a:endParaRPr lang="en-US" sz="2000" dirty="0">
              <a:solidFill>
                <a:schemeClr val="accent1"/>
              </a:solidFill>
              <a:latin typeface="Times New Roman" panose="02020603050405020304" pitchFamily="18" charset="0"/>
              <a:cs typeface="Times New Roman" panose="02020603050405020304" pitchFamily="18" charset="0"/>
            </a:endParaRPr>
          </a:p>
          <a:p>
            <a:r>
              <a:rPr lang="en-US" sz="2000" dirty="0">
                <a:solidFill>
                  <a:schemeClr val="accent1"/>
                </a:solidFill>
                <a:latin typeface="Times New Roman" panose="02020603050405020304" pitchFamily="18" charset="0"/>
                <a:cs typeface="Times New Roman" panose="02020603050405020304" pitchFamily="18" charset="0"/>
              </a:rPr>
              <a:t>Group Members:</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Faizan-Ur-Rehman 	-  190852</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Hammad Anjum    	-  190797</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Ahtsham Saeed 	-  190817</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Muhammad Aryan Ali -  190813</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4" name="Google Shape;146;p21">
            <a:extLst>
              <a:ext uri="{FF2B5EF4-FFF2-40B4-BE49-F238E27FC236}">
                <a16:creationId xmlns:a16="http://schemas.microsoft.com/office/drawing/2014/main" id="{11425E5B-5A8E-30E1-59D2-53B10B7ACE80}"/>
              </a:ext>
            </a:extLst>
          </p:cNvPr>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39C0BA"/>
                </a:solidFill>
              </a:rPr>
              <a:t>Escalating from </a:t>
            </a:r>
            <a:r>
              <a:rPr lang="en-US" sz="2400" dirty="0" err="1">
                <a:solidFill>
                  <a:srgbClr val="39C0BA"/>
                </a:solidFill>
              </a:rPr>
              <a:t>hammad</a:t>
            </a:r>
            <a:r>
              <a:rPr lang="en-US" sz="2400" dirty="0">
                <a:solidFill>
                  <a:srgbClr val="39C0BA"/>
                </a:solidFill>
              </a:rPr>
              <a:t> to kali using our file</a:t>
            </a:r>
            <a:endParaRPr sz="2400" dirty="0">
              <a:solidFill>
                <a:srgbClr val="39C0BA"/>
              </a:solidFill>
            </a:endParaRPr>
          </a:p>
        </p:txBody>
      </p:sp>
      <p:pic>
        <p:nvPicPr>
          <p:cNvPr id="2" name="Picture 1"/>
          <p:cNvPicPr>
            <a:picLocks noChangeAspect="1"/>
          </p:cNvPicPr>
          <p:nvPr/>
        </p:nvPicPr>
        <p:blipFill>
          <a:blip r:embed="rId3"/>
          <a:stretch>
            <a:fillRect/>
          </a:stretch>
        </p:blipFill>
        <p:spPr>
          <a:xfrm>
            <a:off x="1165475" y="894649"/>
            <a:ext cx="7357682" cy="3758658"/>
          </a:xfrm>
          <a:prstGeom prst="rect">
            <a:avLst/>
          </a:prstGeom>
        </p:spPr>
      </p:pic>
    </p:spTree>
    <p:extLst>
      <p:ext uri="{BB962C8B-B14F-4D97-AF65-F5344CB8AC3E}">
        <p14:creationId xmlns:p14="http://schemas.microsoft.com/office/powerpoint/2010/main" val="270714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3"/>
          <p:cNvSpPr/>
          <p:nvPr/>
        </p:nvSpPr>
        <p:spPr>
          <a:xfrm>
            <a:off x="3436209" y="1631925"/>
            <a:ext cx="2290800" cy="2273400"/>
          </a:xfrm>
          <a:prstGeom prst="ellipse">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solidFill>
                <a:latin typeface="Quicksand"/>
                <a:ea typeface="Quicksand"/>
                <a:cs typeface="Quicksand"/>
                <a:sym typeface="Quicksand"/>
              </a:rPr>
              <a:t>Kali</a:t>
            </a:r>
            <a:endParaRPr dirty="0">
              <a:solidFill>
                <a:schemeClr val="accent3"/>
              </a:solidFill>
              <a:latin typeface="Quicksand"/>
              <a:ea typeface="Quicksand"/>
              <a:cs typeface="Quicksand"/>
              <a:sym typeface="Quicksand"/>
            </a:endParaRPr>
          </a:p>
        </p:txBody>
      </p:sp>
      <p:sp>
        <p:nvSpPr>
          <p:cNvPr id="161" name="Google Shape;161;p23"/>
          <p:cNvSpPr/>
          <p:nvPr/>
        </p:nvSpPr>
        <p:spPr>
          <a:xfrm>
            <a:off x="1369925" y="1631925"/>
            <a:ext cx="2290800" cy="22734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dirty="0">
                <a:solidFill>
                  <a:schemeClr val="accent1"/>
                </a:solidFill>
                <a:latin typeface="Quicksand"/>
                <a:ea typeface="Quicksand"/>
                <a:cs typeface="Quicksand"/>
                <a:sym typeface="Quicksand"/>
              </a:rPr>
              <a:t>Hammad</a:t>
            </a:r>
            <a:endParaRPr dirty="0">
              <a:solidFill>
                <a:schemeClr val="accent1"/>
              </a:solidFill>
              <a:latin typeface="Quicksand"/>
              <a:ea typeface="Quicksand"/>
              <a:cs typeface="Quicksand"/>
              <a:sym typeface="Quicksand"/>
            </a:endParaRPr>
          </a:p>
        </p:txBody>
      </p:sp>
      <p:sp>
        <p:nvSpPr>
          <p:cNvPr id="162" name="Google Shape;162;p23"/>
          <p:cNvSpPr/>
          <p:nvPr/>
        </p:nvSpPr>
        <p:spPr>
          <a:xfrm>
            <a:off x="5534528" y="1631925"/>
            <a:ext cx="2290800" cy="22734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6D9EEB"/>
                </a:solidFill>
                <a:latin typeface="Quicksand"/>
                <a:ea typeface="Quicksand"/>
                <a:cs typeface="Quicksand"/>
                <a:sym typeface="Quicksand"/>
              </a:rPr>
              <a:t>Root</a:t>
            </a:r>
            <a:endParaRPr dirty="0">
              <a:solidFill>
                <a:srgbClr val="6D9EEB"/>
              </a:solidFill>
              <a:latin typeface="Quicksand"/>
              <a:ea typeface="Quicksand"/>
              <a:cs typeface="Quicksand"/>
              <a:sym typeface="Quicksand"/>
            </a:endParaRPr>
          </a:p>
        </p:txBody>
      </p:sp>
      <p:sp>
        <p:nvSpPr>
          <p:cNvPr id="163" name="Google Shape;163;p2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Curved Down Arrow 1"/>
          <p:cNvSpPr/>
          <p:nvPr/>
        </p:nvSpPr>
        <p:spPr>
          <a:xfrm>
            <a:off x="2400300" y="850900"/>
            <a:ext cx="2051050" cy="6985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Up Arrow 3"/>
          <p:cNvSpPr/>
          <p:nvPr/>
        </p:nvSpPr>
        <p:spPr>
          <a:xfrm>
            <a:off x="4641159" y="4040931"/>
            <a:ext cx="2171700" cy="7112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2859984" y="469823"/>
            <a:ext cx="1784350" cy="400110"/>
          </a:xfrm>
          <a:prstGeom prst="rect">
            <a:avLst/>
          </a:prstGeom>
          <a:noFill/>
        </p:spPr>
        <p:txBody>
          <a:bodyPr wrap="square" rtlCol="0">
            <a:spAutoFit/>
          </a:bodyPr>
          <a:lstStyle/>
          <a:p>
            <a:r>
              <a:rPr lang="en-US" sz="2000" b="1" dirty="0">
                <a:solidFill>
                  <a:schemeClr val="accent2">
                    <a:lumMod val="75000"/>
                  </a:schemeClr>
                </a:solidFill>
              </a:rPr>
              <a:t>done</a:t>
            </a:r>
          </a:p>
        </p:txBody>
      </p:sp>
    </p:spTree>
    <p:extLst>
      <p:ext uri="{BB962C8B-B14F-4D97-AF65-F5344CB8AC3E}">
        <p14:creationId xmlns:p14="http://schemas.microsoft.com/office/powerpoint/2010/main" val="386691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4" name="Google Shape;146;p21">
            <a:extLst>
              <a:ext uri="{FF2B5EF4-FFF2-40B4-BE49-F238E27FC236}">
                <a16:creationId xmlns:a16="http://schemas.microsoft.com/office/drawing/2014/main" id="{11425E5B-5A8E-30E1-59D2-53B10B7ACE80}"/>
              </a:ext>
            </a:extLst>
          </p:cNvPr>
          <p:cNvSpPr txBox="1">
            <a:spLocks noGrp="1"/>
          </p:cNvSpPr>
          <p:nvPr>
            <p:ph type="title"/>
          </p:nvPr>
        </p:nvSpPr>
        <p:spPr>
          <a:xfrm>
            <a:off x="1209925" y="1621749"/>
            <a:ext cx="4346325"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39C0BA"/>
                </a:solidFill>
              </a:rPr>
              <a:t>SUID permission</a:t>
            </a:r>
            <a:endParaRPr sz="2800" dirty="0">
              <a:solidFill>
                <a:srgbClr val="39C0BA"/>
              </a:solidFill>
            </a:endParaRPr>
          </a:p>
        </p:txBody>
      </p:sp>
      <p:sp>
        <p:nvSpPr>
          <p:cNvPr id="3" name="TextBox 2"/>
          <p:cNvSpPr txBox="1"/>
          <p:nvPr/>
        </p:nvSpPr>
        <p:spPr>
          <a:xfrm>
            <a:off x="1165475" y="2292350"/>
            <a:ext cx="6991350" cy="954107"/>
          </a:xfrm>
          <a:prstGeom prst="rect">
            <a:avLst/>
          </a:prstGeom>
          <a:noFill/>
          <a:ln>
            <a:solidFill>
              <a:schemeClr val="accent3">
                <a:lumMod val="75000"/>
              </a:schemeClr>
            </a:solidFill>
          </a:ln>
        </p:spPr>
        <p:txBody>
          <a:bodyPr wrap="square" rtlCol="0">
            <a:spAutoFit/>
          </a:bodyPr>
          <a:lstStyle/>
          <a:p>
            <a:r>
              <a:rPr lang="en-US" dirty="0">
                <a:solidFill>
                  <a:schemeClr val="accent2">
                    <a:lumMod val="75000"/>
                  </a:schemeClr>
                </a:solidFill>
              </a:rPr>
              <a:t>Said permission is called SUID, which stands for Set owner User ID. This is a special permission that applies to scripts or applications. If the SUID bit is set, when the command is run, it's effective UID becomes that of the owner of the file, instead of the user running it.</a:t>
            </a:r>
          </a:p>
        </p:txBody>
      </p:sp>
      <p:sp>
        <p:nvSpPr>
          <p:cNvPr id="5" name="Line Callout 1 (Accent Bar) 4"/>
          <p:cNvSpPr/>
          <p:nvPr/>
        </p:nvSpPr>
        <p:spPr>
          <a:xfrm>
            <a:off x="6388100" y="728499"/>
            <a:ext cx="1974850" cy="1238250"/>
          </a:xfrm>
          <a:prstGeom prst="accentCallout1">
            <a:avLst>
              <a:gd name="adj1" fmla="val 18750"/>
              <a:gd name="adj2" fmla="val -8333"/>
              <a:gd name="adj3" fmla="val 125833"/>
              <a:gd name="adj4" fmla="val -4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Vulnerability for escalating from kali to root</a:t>
            </a:r>
          </a:p>
        </p:txBody>
      </p:sp>
    </p:spTree>
    <p:extLst>
      <p:ext uri="{BB962C8B-B14F-4D97-AF65-F5344CB8AC3E}">
        <p14:creationId xmlns:p14="http://schemas.microsoft.com/office/powerpoint/2010/main" val="388349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4" name="Picture 3"/>
          <p:cNvPicPr>
            <a:picLocks noChangeAspect="1"/>
          </p:cNvPicPr>
          <p:nvPr/>
        </p:nvPicPr>
        <p:blipFill rotWithShape="1">
          <a:blip r:embed="rId3"/>
          <a:srcRect b="1884"/>
          <a:stretch/>
        </p:blipFill>
        <p:spPr>
          <a:xfrm>
            <a:off x="1111611" y="963638"/>
            <a:ext cx="7874141" cy="3204326"/>
          </a:xfrm>
          <a:prstGeom prst="rect">
            <a:avLst/>
          </a:prstGeom>
        </p:spPr>
      </p:pic>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4" name="Google Shape;146;p21">
            <a:extLst>
              <a:ext uri="{FF2B5EF4-FFF2-40B4-BE49-F238E27FC236}">
                <a16:creationId xmlns:a16="http://schemas.microsoft.com/office/drawing/2014/main" id="{11425E5B-5A8E-30E1-59D2-53B10B7ACE80}"/>
              </a:ext>
            </a:extLst>
          </p:cNvPr>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39C0BA"/>
                </a:solidFill>
              </a:rPr>
              <a:t>Finding vulnerability</a:t>
            </a:r>
            <a:endParaRPr sz="2800" dirty="0">
              <a:solidFill>
                <a:srgbClr val="39C0BA"/>
              </a:solidFill>
            </a:endParaRPr>
          </a:p>
        </p:txBody>
      </p:sp>
      <p:sp>
        <p:nvSpPr>
          <p:cNvPr id="3" name="Rounded Rectangle 2"/>
          <p:cNvSpPr/>
          <p:nvPr/>
        </p:nvSpPr>
        <p:spPr>
          <a:xfrm>
            <a:off x="4267304" y="2596569"/>
            <a:ext cx="2546350" cy="70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Files with </a:t>
            </a:r>
            <a:r>
              <a:rPr lang="en-US" dirty="0" err="1"/>
              <a:t>suid</a:t>
            </a:r>
            <a:r>
              <a:rPr lang="en-US" dirty="0"/>
              <a:t> permissions</a:t>
            </a:r>
          </a:p>
        </p:txBody>
      </p:sp>
      <p:sp>
        <p:nvSpPr>
          <p:cNvPr id="9" name="Rounded Rectangle 8"/>
          <p:cNvSpPr/>
          <p:nvPr/>
        </p:nvSpPr>
        <p:spPr>
          <a:xfrm>
            <a:off x="2095206" y="2451681"/>
            <a:ext cx="1626189" cy="1872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command</a:t>
            </a:r>
          </a:p>
        </p:txBody>
      </p:sp>
    </p:spTree>
    <p:extLst>
      <p:ext uri="{BB962C8B-B14F-4D97-AF65-F5344CB8AC3E}">
        <p14:creationId xmlns:p14="http://schemas.microsoft.com/office/powerpoint/2010/main" val="2229079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4" name="Google Shape;146;p21">
            <a:extLst>
              <a:ext uri="{FF2B5EF4-FFF2-40B4-BE49-F238E27FC236}">
                <a16:creationId xmlns:a16="http://schemas.microsoft.com/office/drawing/2014/main" id="{11425E5B-5A8E-30E1-59D2-53B10B7ACE80}"/>
              </a:ext>
            </a:extLst>
          </p:cNvPr>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39C0BA"/>
                </a:solidFill>
              </a:rPr>
              <a:t>Permissions of the </a:t>
            </a:r>
            <a:r>
              <a:rPr lang="en-US" sz="2800" dirty="0" err="1">
                <a:solidFill>
                  <a:srgbClr val="39C0BA"/>
                </a:solidFill>
              </a:rPr>
              <a:t>cp</a:t>
            </a:r>
            <a:r>
              <a:rPr lang="en-US" sz="2800" dirty="0">
                <a:solidFill>
                  <a:srgbClr val="39C0BA"/>
                </a:solidFill>
              </a:rPr>
              <a:t> file</a:t>
            </a:r>
            <a:endParaRPr sz="2800" dirty="0">
              <a:solidFill>
                <a:srgbClr val="39C0BA"/>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 t="77187" r="60891" b="9340"/>
          <a:stretch/>
        </p:blipFill>
        <p:spPr>
          <a:xfrm>
            <a:off x="1165475" y="1248909"/>
            <a:ext cx="5259843" cy="141597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771" t="76944" r="44994" b="13725"/>
          <a:stretch/>
        </p:blipFill>
        <p:spPr>
          <a:xfrm>
            <a:off x="1092313" y="3186605"/>
            <a:ext cx="7430844" cy="947804"/>
          </a:xfrm>
          <a:prstGeom prst="rect">
            <a:avLst/>
          </a:prstGeom>
        </p:spPr>
      </p:pic>
    </p:spTree>
    <p:extLst>
      <p:ext uri="{BB962C8B-B14F-4D97-AF65-F5344CB8AC3E}">
        <p14:creationId xmlns:p14="http://schemas.microsoft.com/office/powerpoint/2010/main" val="1486540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137" y="169822"/>
            <a:ext cx="6858000" cy="345000"/>
          </a:xfrm>
        </p:spPr>
        <p:txBody>
          <a:bodyPr/>
          <a:lstStyle/>
          <a:p>
            <a:r>
              <a:rPr lang="en-US" dirty="0"/>
              <a:t>Password hashes seeing, creation and replacing</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9" name="Picture 8"/>
          <p:cNvPicPr>
            <a:picLocks noChangeAspect="1"/>
          </p:cNvPicPr>
          <p:nvPr/>
        </p:nvPicPr>
        <p:blipFill rotWithShape="1">
          <a:blip r:embed="rId2"/>
          <a:srcRect l="97" t="81481" r="66213" b="10995"/>
          <a:stretch/>
        </p:blipFill>
        <p:spPr>
          <a:xfrm>
            <a:off x="1382216" y="1037376"/>
            <a:ext cx="4314546" cy="807997"/>
          </a:xfrm>
          <a:prstGeom prst="rect">
            <a:avLst/>
          </a:prstGeom>
        </p:spPr>
      </p:pic>
      <p:pic>
        <p:nvPicPr>
          <p:cNvPr id="10" name="Picture 9"/>
          <p:cNvPicPr>
            <a:picLocks noChangeAspect="1"/>
          </p:cNvPicPr>
          <p:nvPr/>
        </p:nvPicPr>
        <p:blipFill>
          <a:blip r:embed="rId3"/>
          <a:stretch>
            <a:fillRect/>
          </a:stretch>
        </p:blipFill>
        <p:spPr>
          <a:xfrm>
            <a:off x="1331782" y="2636710"/>
            <a:ext cx="7191375" cy="13906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8D711EC-4F7A-A6DF-254F-086FCEA5368B}"/>
                  </a:ext>
                </a:extLst>
              </p14:cNvPr>
              <p14:cNvContentPartPr/>
              <p14:nvPr/>
            </p14:nvContentPartPr>
            <p14:xfrm>
              <a:off x="1535802" y="1352179"/>
              <a:ext cx="2509150" cy="75051"/>
            </p14:xfrm>
          </p:contentPart>
        </mc:Choice>
        <mc:Fallback xmlns="">
          <p:pic>
            <p:nvPicPr>
              <p:cNvPr id="3" name="Ink 2">
                <a:extLst>
                  <a:ext uri="{FF2B5EF4-FFF2-40B4-BE49-F238E27FC236}">
                    <a16:creationId xmlns:a16="http://schemas.microsoft.com/office/drawing/2014/main" id="{28D711EC-4F7A-A6DF-254F-086FCEA5368B}"/>
                  </a:ext>
                </a:extLst>
              </p:cNvPr>
              <p:cNvPicPr/>
              <p:nvPr/>
            </p:nvPicPr>
            <p:blipFill>
              <a:blip r:embed="rId5"/>
              <a:stretch>
                <a:fillRect/>
              </a:stretch>
            </p:blipFill>
            <p:spPr>
              <a:xfrm>
                <a:off x="1481795" y="1243409"/>
                <a:ext cx="2616803" cy="29222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43B71D7-0F2A-4C0E-8F7C-8E14340016B7}"/>
                  </a:ext>
                </a:extLst>
              </p14:cNvPr>
              <p14:cNvContentPartPr/>
              <p14:nvPr/>
            </p14:nvContentPartPr>
            <p14:xfrm>
              <a:off x="2360562" y="1158411"/>
              <a:ext cx="2509150" cy="75332"/>
            </p14:xfrm>
          </p:contentPart>
        </mc:Choice>
        <mc:Fallback xmlns="">
          <p:pic>
            <p:nvPicPr>
              <p:cNvPr id="4" name="Ink 3">
                <a:extLst>
                  <a:ext uri="{FF2B5EF4-FFF2-40B4-BE49-F238E27FC236}">
                    <a16:creationId xmlns:a16="http://schemas.microsoft.com/office/drawing/2014/main" id="{343B71D7-0F2A-4C0E-8F7C-8E14340016B7}"/>
                  </a:ext>
                </a:extLst>
              </p:cNvPr>
              <p:cNvPicPr/>
              <p:nvPr/>
            </p:nvPicPr>
            <p:blipFill>
              <a:blip r:embed="rId7"/>
              <a:stretch>
                <a:fillRect/>
              </a:stretch>
            </p:blipFill>
            <p:spPr>
              <a:xfrm>
                <a:off x="2306563" y="1050279"/>
                <a:ext cx="2616788" cy="2912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755296BE-C512-2B4E-7382-A493DF583A4E}"/>
                  </a:ext>
                </a:extLst>
              </p14:cNvPr>
              <p14:cNvContentPartPr/>
              <p14:nvPr/>
            </p14:nvContentPartPr>
            <p14:xfrm>
              <a:off x="3295842" y="2966224"/>
              <a:ext cx="11160" cy="360"/>
            </p14:xfrm>
          </p:contentPart>
        </mc:Choice>
        <mc:Fallback xmlns="">
          <p:pic>
            <p:nvPicPr>
              <p:cNvPr id="5" name="Ink 4">
                <a:extLst>
                  <a:ext uri="{FF2B5EF4-FFF2-40B4-BE49-F238E27FC236}">
                    <a16:creationId xmlns:a16="http://schemas.microsoft.com/office/drawing/2014/main" id="{755296BE-C512-2B4E-7382-A493DF583A4E}"/>
                  </a:ext>
                </a:extLst>
              </p:cNvPr>
              <p:cNvPicPr/>
              <p:nvPr/>
            </p:nvPicPr>
            <p:blipFill>
              <a:blip r:embed="rId9"/>
              <a:stretch>
                <a:fillRect/>
              </a:stretch>
            </p:blipFill>
            <p:spPr>
              <a:xfrm>
                <a:off x="3241842" y="2858224"/>
                <a:ext cx="11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33A385F-B4CB-5F7A-B550-DB20A1AB8658}"/>
                  </a:ext>
                </a:extLst>
              </p14:cNvPr>
              <p14:cNvContentPartPr/>
              <p14:nvPr/>
            </p14:nvContentPartPr>
            <p14:xfrm>
              <a:off x="3317082" y="2966224"/>
              <a:ext cx="360" cy="360"/>
            </p14:xfrm>
          </p:contentPart>
        </mc:Choice>
        <mc:Fallback xmlns="">
          <p:pic>
            <p:nvPicPr>
              <p:cNvPr id="8" name="Ink 7">
                <a:extLst>
                  <a:ext uri="{FF2B5EF4-FFF2-40B4-BE49-F238E27FC236}">
                    <a16:creationId xmlns:a16="http://schemas.microsoft.com/office/drawing/2014/main" id="{E33A385F-B4CB-5F7A-B550-DB20A1AB8658}"/>
                  </a:ext>
                </a:extLst>
              </p:cNvPr>
              <p:cNvPicPr/>
              <p:nvPr/>
            </p:nvPicPr>
            <p:blipFill>
              <a:blip r:embed="rId11"/>
              <a:stretch>
                <a:fillRect/>
              </a:stretch>
            </p:blipFill>
            <p:spPr>
              <a:xfrm>
                <a:off x="3263082" y="2858224"/>
                <a:ext cx="108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7" name="Ink 16">
                <a:extLst>
                  <a:ext uri="{FF2B5EF4-FFF2-40B4-BE49-F238E27FC236}">
                    <a16:creationId xmlns:a16="http://schemas.microsoft.com/office/drawing/2014/main" id="{5BD76A1D-5FE8-C3B8-D7CA-A528E2D8A216}"/>
                  </a:ext>
                </a:extLst>
              </p14:cNvPr>
              <p14:cNvContentPartPr/>
              <p14:nvPr/>
            </p14:nvContentPartPr>
            <p14:xfrm>
              <a:off x="-914718" y="403384"/>
              <a:ext cx="360" cy="360"/>
            </p14:xfrm>
          </p:contentPart>
        </mc:Choice>
        <mc:Fallback xmlns="">
          <p:pic>
            <p:nvPicPr>
              <p:cNvPr id="17" name="Ink 16">
                <a:extLst>
                  <a:ext uri="{FF2B5EF4-FFF2-40B4-BE49-F238E27FC236}">
                    <a16:creationId xmlns:a16="http://schemas.microsoft.com/office/drawing/2014/main" id="{5BD76A1D-5FE8-C3B8-D7CA-A528E2D8A216}"/>
                  </a:ext>
                </a:extLst>
              </p:cNvPr>
              <p:cNvPicPr/>
              <p:nvPr/>
            </p:nvPicPr>
            <p:blipFill>
              <a:blip r:embed="rId13"/>
              <a:stretch>
                <a:fillRect/>
              </a:stretch>
            </p:blipFill>
            <p:spPr>
              <a:xfrm>
                <a:off x="-932358" y="295744"/>
                <a:ext cx="36000" cy="216000"/>
              </a:xfrm>
              <a:prstGeom prst="rect">
                <a:avLst/>
              </a:prstGeom>
            </p:spPr>
          </p:pic>
        </mc:Fallback>
      </mc:AlternateContent>
    </p:spTree>
    <p:extLst>
      <p:ext uri="{BB962C8B-B14F-4D97-AF65-F5344CB8AC3E}">
        <p14:creationId xmlns:p14="http://schemas.microsoft.com/office/powerpoint/2010/main" val="4038469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441" y="176855"/>
            <a:ext cx="6858000" cy="345000"/>
          </a:xfrm>
        </p:spPr>
        <p:txBody>
          <a:bodyPr/>
          <a:lstStyle/>
          <a:p>
            <a:r>
              <a:rPr lang="en-US" dirty="0"/>
              <a:t>Changing the password of Root</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p:cNvPicPr>
            <a:picLocks noChangeAspect="1"/>
          </p:cNvPicPr>
          <p:nvPr/>
        </p:nvPicPr>
        <p:blipFill>
          <a:blip r:embed="rId2"/>
          <a:stretch>
            <a:fillRect/>
          </a:stretch>
        </p:blipFill>
        <p:spPr>
          <a:xfrm>
            <a:off x="1088268" y="467971"/>
            <a:ext cx="6657975" cy="191452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4E89AE8-7349-2C38-3C4C-D7DB73B9CF81}"/>
                  </a:ext>
                </a:extLst>
              </p14:cNvPr>
              <p14:cNvContentPartPr/>
              <p14:nvPr/>
            </p14:nvContentPartPr>
            <p14:xfrm>
              <a:off x="5018082" y="3200224"/>
              <a:ext cx="360" cy="360"/>
            </p14:xfrm>
          </p:contentPart>
        </mc:Choice>
        <mc:Fallback xmlns="">
          <p:pic>
            <p:nvPicPr>
              <p:cNvPr id="3" name="Ink 2">
                <a:extLst>
                  <a:ext uri="{FF2B5EF4-FFF2-40B4-BE49-F238E27FC236}">
                    <a16:creationId xmlns:a16="http://schemas.microsoft.com/office/drawing/2014/main" id="{74E89AE8-7349-2C38-3C4C-D7DB73B9CF81}"/>
                  </a:ext>
                </a:extLst>
              </p:cNvPr>
              <p:cNvPicPr/>
              <p:nvPr/>
            </p:nvPicPr>
            <p:blipFill>
              <a:blip r:embed="rId5"/>
              <a:stretch>
                <a:fillRect/>
              </a:stretch>
            </p:blipFill>
            <p:spPr>
              <a:xfrm>
                <a:off x="4964442" y="309222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88FA81A-B38B-6DF7-27F7-132066E30E03}"/>
                  </a:ext>
                </a:extLst>
              </p14:cNvPr>
              <p14:cNvContentPartPr/>
              <p14:nvPr/>
            </p14:nvContentPartPr>
            <p14:xfrm>
              <a:off x="5209962" y="3167824"/>
              <a:ext cx="360" cy="360"/>
            </p14:xfrm>
          </p:contentPart>
        </mc:Choice>
        <mc:Fallback xmlns="">
          <p:pic>
            <p:nvPicPr>
              <p:cNvPr id="7" name="Ink 6">
                <a:extLst>
                  <a:ext uri="{FF2B5EF4-FFF2-40B4-BE49-F238E27FC236}">
                    <a16:creationId xmlns:a16="http://schemas.microsoft.com/office/drawing/2014/main" id="{E88FA81A-B38B-6DF7-27F7-132066E30E03}"/>
                  </a:ext>
                </a:extLst>
              </p:cNvPr>
              <p:cNvPicPr/>
              <p:nvPr/>
            </p:nvPicPr>
            <p:blipFill>
              <a:blip r:embed="rId5"/>
              <a:stretch>
                <a:fillRect/>
              </a:stretch>
            </p:blipFill>
            <p:spPr>
              <a:xfrm>
                <a:off x="5155962" y="30601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D7A48EE-4BA2-638E-33DD-5AE5BDB58D0A}"/>
                  </a:ext>
                </a:extLst>
              </p14:cNvPr>
              <p14:cNvContentPartPr/>
              <p14:nvPr/>
            </p14:nvContentPartPr>
            <p14:xfrm>
              <a:off x="4678242" y="3125704"/>
              <a:ext cx="360" cy="360"/>
            </p14:xfrm>
          </p:contentPart>
        </mc:Choice>
        <mc:Fallback xmlns="">
          <p:pic>
            <p:nvPicPr>
              <p:cNvPr id="8" name="Ink 7">
                <a:extLst>
                  <a:ext uri="{FF2B5EF4-FFF2-40B4-BE49-F238E27FC236}">
                    <a16:creationId xmlns:a16="http://schemas.microsoft.com/office/drawing/2014/main" id="{2D7A48EE-4BA2-638E-33DD-5AE5BDB58D0A}"/>
                  </a:ext>
                </a:extLst>
              </p:cNvPr>
              <p:cNvPicPr/>
              <p:nvPr/>
            </p:nvPicPr>
            <p:blipFill>
              <a:blip r:embed="rId5"/>
              <a:stretch>
                <a:fillRect/>
              </a:stretch>
            </p:blipFill>
            <p:spPr>
              <a:xfrm>
                <a:off x="4624242" y="301806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4071097-8806-FACB-A193-0C96F0608EC7}"/>
                  </a:ext>
                </a:extLst>
              </p14:cNvPr>
              <p14:cNvContentPartPr/>
              <p14:nvPr/>
            </p14:nvContentPartPr>
            <p14:xfrm>
              <a:off x="4678242" y="3231904"/>
              <a:ext cx="360" cy="360"/>
            </p14:xfrm>
          </p:contentPart>
        </mc:Choice>
        <mc:Fallback xmlns="">
          <p:pic>
            <p:nvPicPr>
              <p:cNvPr id="15" name="Ink 14">
                <a:extLst>
                  <a:ext uri="{FF2B5EF4-FFF2-40B4-BE49-F238E27FC236}">
                    <a16:creationId xmlns:a16="http://schemas.microsoft.com/office/drawing/2014/main" id="{F4071097-8806-FACB-A193-0C96F0608EC7}"/>
                  </a:ext>
                </a:extLst>
              </p:cNvPr>
              <p:cNvPicPr/>
              <p:nvPr/>
            </p:nvPicPr>
            <p:blipFill>
              <a:blip r:embed="rId5"/>
              <a:stretch>
                <a:fillRect/>
              </a:stretch>
            </p:blipFill>
            <p:spPr>
              <a:xfrm>
                <a:off x="4624242" y="312390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7344CC1B-13AC-EB15-D2A9-BE9E2D1EB944}"/>
                  </a:ext>
                </a:extLst>
              </p14:cNvPr>
              <p14:cNvContentPartPr/>
              <p14:nvPr/>
            </p14:nvContentPartPr>
            <p14:xfrm>
              <a:off x="4369362" y="3050824"/>
              <a:ext cx="360" cy="360"/>
            </p14:xfrm>
          </p:contentPart>
        </mc:Choice>
        <mc:Fallback xmlns="">
          <p:pic>
            <p:nvPicPr>
              <p:cNvPr id="16" name="Ink 15">
                <a:extLst>
                  <a:ext uri="{FF2B5EF4-FFF2-40B4-BE49-F238E27FC236}">
                    <a16:creationId xmlns:a16="http://schemas.microsoft.com/office/drawing/2014/main" id="{7344CC1B-13AC-EB15-D2A9-BE9E2D1EB944}"/>
                  </a:ext>
                </a:extLst>
              </p:cNvPr>
              <p:cNvPicPr/>
              <p:nvPr/>
            </p:nvPicPr>
            <p:blipFill>
              <a:blip r:embed="rId5"/>
              <a:stretch>
                <a:fillRect/>
              </a:stretch>
            </p:blipFill>
            <p:spPr>
              <a:xfrm>
                <a:off x="4315722" y="29431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9285825-2F19-6A8C-4B8F-A2055616AB7A}"/>
                  </a:ext>
                </a:extLst>
              </p14:cNvPr>
              <p14:cNvContentPartPr/>
              <p14:nvPr/>
            </p14:nvContentPartPr>
            <p14:xfrm>
              <a:off x="3657282" y="2412904"/>
              <a:ext cx="19440" cy="11160"/>
            </p14:xfrm>
          </p:contentPart>
        </mc:Choice>
        <mc:Fallback xmlns="">
          <p:pic>
            <p:nvPicPr>
              <p:cNvPr id="17" name="Ink 16">
                <a:extLst>
                  <a:ext uri="{FF2B5EF4-FFF2-40B4-BE49-F238E27FC236}">
                    <a16:creationId xmlns:a16="http://schemas.microsoft.com/office/drawing/2014/main" id="{19285825-2F19-6A8C-4B8F-A2055616AB7A}"/>
                  </a:ext>
                </a:extLst>
              </p:cNvPr>
              <p:cNvPicPr/>
              <p:nvPr/>
            </p:nvPicPr>
            <p:blipFill>
              <a:blip r:embed="rId11"/>
              <a:stretch>
                <a:fillRect/>
              </a:stretch>
            </p:blipFill>
            <p:spPr>
              <a:xfrm>
                <a:off x="3603642" y="2305264"/>
                <a:ext cx="127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B502A78C-58EF-BFD5-9C19-D7333CEC5F0A}"/>
                  </a:ext>
                </a:extLst>
              </p14:cNvPr>
              <p14:cNvContentPartPr/>
              <p14:nvPr/>
            </p14:nvContentPartPr>
            <p14:xfrm>
              <a:off x="2892642" y="1320304"/>
              <a:ext cx="9720" cy="29880"/>
            </p14:xfrm>
          </p:contentPart>
        </mc:Choice>
        <mc:Fallback xmlns="">
          <p:pic>
            <p:nvPicPr>
              <p:cNvPr id="18" name="Ink 17">
                <a:extLst>
                  <a:ext uri="{FF2B5EF4-FFF2-40B4-BE49-F238E27FC236}">
                    <a16:creationId xmlns:a16="http://schemas.microsoft.com/office/drawing/2014/main" id="{B502A78C-58EF-BFD5-9C19-D7333CEC5F0A}"/>
                  </a:ext>
                </a:extLst>
              </p:cNvPr>
              <p:cNvPicPr/>
              <p:nvPr/>
            </p:nvPicPr>
            <p:blipFill>
              <a:blip r:embed="rId13"/>
              <a:stretch>
                <a:fillRect/>
              </a:stretch>
            </p:blipFill>
            <p:spPr>
              <a:xfrm>
                <a:off x="2839002" y="1212664"/>
                <a:ext cx="1173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F0E9F744-A2F8-A20E-7B01-F99C2986086F}"/>
                  </a:ext>
                </a:extLst>
              </p14:cNvPr>
              <p14:cNvContentPartPr/>
              <p14:nvPr/>
            </p14:nvContentPartPr>
            <p14:xfrm>
              <a:off x="2332122" y="1385824"/>
              <a:ext cx="17640" cy="6840"/>
            </p14:xfrm>
          </p:contentPart>
        </mc:Choice>
        <mc:Fallback xmlns="">
          <p:pic>
            <p:nvPicPr>
              <p:cNvPr id="19" name="Ink 18">
                <a:extLst>
                  <a:ext uri="{FF2B5EF4-FFF2-40B4-BE49-F238E27FC236}">
                    <a16:creationId xmlns:a16="http://schemas.microsoft.com/office/drawing/2014/main" id="{F0E9F744-A2F8-A20E-7B01-F99C2986086F}"/>
                  </a:ext>
                </a:extLst>
              </p:cNvPr>
              <p:cNvPicPr/>
              <p:nvPr/>
            </p:nvPicPr>
            <p:blipFill>
              <a:blip r:embed="rId15"/>
              <a:stretch>
                <a:fillRect/>
              </a:stretch>
            </p:blipFill>
            <p:spPr>
              <a:xfrm>
                <a:off x="2278482" y="1278184"/>
                <a:ext cx="125280" cy="222480"/>
              </a:xfrm>
              <a:prstGeom prst="rect">
                <a:avLst/>
              </a:prstGeom>
            </p:spPr>
          </p:pic>
        </mc:Fallback>
      </mc:AlternateContent>
      <p:pic>
        <p:nvPicPr>
          <p:cNvPr id="10" name="Picture 9">
            <a:extLst>
              <a:ext uri="{FF2B5EF4-FFF2-40B4-BE49-F238E27FC236}">
                <a16:creationId xmlns:a16="http://schemas.microsoft.com/office/drawing/2014/main" id="{D401E4C0-CC70-B351-B5C8-4CBDE0000903}"/>
              </a:ext>
            </a:extLst>
          </p:cNvPr>
          <p:cNvPicPr>
            <a:picLocks noChangeAspect="1"/>
          </p:cNvPicPr>
          <p:nvPr/>
        </p:nvPicPr>
        <p:blipFill>
          <a:blip r:embed="rId16"/>
          <a:stretch>
            <a:fillRect/>
          </a:stretch>
        </p:blipFill>
        <p:spPr>
          <a:xfrm>
            <a:off x="1179634" y="2412904"/>
            <a:ext cx="3286125" cy="1781175"/>
          </a:xfrm>
          <a:prstGeom prst="rect">
            <a:avLst/>
          </a:prstGeom>
        </p:spPr>
      </p:pic>
      <p:pic>
        <p:nvPicPr>
          <p:cNvPr id="12" name="Picture 11">
            <a:extLst>
              <a:ext uri="{FF2B5EF4-FFF2-40B4-BE49-F238E27FC236}">
                <a16:creationId xmlns:a16="http://schemas.microsoft.com/office/drawing/2014/main" id="{14EED5D3-8C51-4168-C960-609FD1A99ADB}"/>
              </a:ext>
            </a:extLst>
          </p:cNvPr>
          <p:cNvPicPr>
            <a:picLocks noChangeAspect="1"/>
          </p:cNvPicPr>
          <p:nvPr/>
        </p:nvPicPr>
        <p:blipFill>
          <a:blip r:embed="rId17"/>
          <a:stretch>
            <a:fillRect/>
          </a:stretch>
        </p:blipFill>
        <p:spPr>
          <a:xfrm>
            <a:off x="4572000" y="2622304"/>
            <a:ext cx="3343275" cy="1219200"/>
          </a:xfrm>
          <a:prstGeom prst="rect">
            <a:avLst/>
          </a:prstGeom>
        </p:spPr>
      </p:pic>
    </p:spTree>
    <p:extLst>
      <p:ext uri="{BB962C8B-B14F-4D97-AF65-F5344CB8AC3E}">
        <p14:creationId xmlns:p14="http://schemas.microsoft.com/office/powerpoint/2010/main" val="3008468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4" name="Google Shape;146;p21">
            <a:extLst>
              <a:ext uri="{FF2B5EF4-FFF2-40B4-BE49-F238E27FC236}">
                <a16:creationId xmlns:a16="http://schemas.microsoft.com/office/drawing/2014/main" id="{11425E5B-5A8E-30E1-59D2-53B10B7ACE80}"/>
              </a:ext>
            </a:extLst>
          </p:cNvPr>
          <p:cNvSpPr txBox="1">
            <a:spLocks noGrp="1"/>
          </p:cNvSpPr>
          <p:nvPr>
            <p:ph type="title"/>
          </p:nvPr>
        </p:nvSpPr>
        <p:spPr>
          <a:xfrm>
            <a:off x="1111451" y="1059042"/>
            <a:ext cx="4346325"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39C0BA"/>
                </a:solidFill>
              </a:rPr>
              <a:t>CRONTABS </a:t>
            </a:r>
            <a:endParaRPr sz="2800" dirty="0">
              <a:solidFill>
                <a:srgbClr val="39C0BA"/>
              </a:solidFill>
            </a:endParaRPr>
          </a:p>
        </p:txBody>
      </p:sp>
      <p:sp>
        <p:nvSpPr>
          <p:cNvPr id="3" name="TextBox 2"/>
          <p:cNvSpPr txBox="1"/>
          <p:nvPr/>
        </p:nvSpPr>
        <p:spPr>
          <a:xfrm>
            <a:off x="1165475" y="2292350"/>
            <a:ext cx="6991350" cy="954107"/>
          </a:xfrm>
          <a:prstGeom prst="rect">
            <a:avLst/>
          </a:prstGeom>
          <a:noFill/>
          <a:ln>
            <a:solidFill>
              <a:schemeClr val="accent3">
                <a:lumMod val="75000"/>
              </a:schemeClr>
            </a:solidFill>
          </a:ln>
        </p:spPr>
        <p:txBody>
          <a:bodyPr wrap="square" rtlCol="0">
            <a:spAutoFit/>
          </a:bodyPr>
          <a:lstStyle/>
          <a:p>
            <a:r>
              <a:rPr lang="en-US" dirty="0">
                <a:solidFill>
                  <a:schemeClr val="accent2">
                    <a:lumMod val="75000"/>
                  </a:schemeClr>
                </a:solidFill>
              </a:rPr>
              <a:t>Crontab (CRON </a:t>
            </a:r>
            <a:r>
              <a:rPr lang="en-US" dirty="0" err="1">
                <a:solidFill>
                  <a:schemeClr val="accent2">
                    <a:lumMod val="75000"/>
                  </a:schemeClr>
                </a:solidFill>
              </a:rPr>
              <a:t>TABle</a:t>
            </a:r>
            <a:r>
              <a:rPr lang="en-US" dirty="0">
                <a:solidFill>
                  <a:schemeClr val="accent2">
                    <a:lumMod val="75000"/>
                  </a:schemeClr>
                </a:solidFill>
              </a:rPr>
              <a:t>) is a file which contains the schedule of entries/commands to be run and at specified times. </a:t>
            </a:r>
          </a:p>
          <a:p>
            <a:r>
              <a:rPr lang="en-US" dirty="0">
                <a:solidFill>
                  <a:schemeClr val="accent2">
                    <a:lumMod val="75000"/>
                  </a:schemeClr>
                </a:solidFill>
              </a:rPr>
              <a:t>Cron job or </a:t>
            </a:r>
            <a:r>
              <a:rPr lang="en-US" dirty="0" err="1">
                <a:solidFill>
                  <a:schemeClr val="accent2">
                    <a:lumMod val="75000"/>
                  </a:schemeClr>
                </a:solidFill>
              </a:rPr>
              <a:t>cron</a:t>
            </a:r>
            <a:r>
              <a:rPr lang="en-US" dirty="0">
                <a:solidFill>
                  <a:schemeClr val="accent2">
                    <a:lumMod val="75000"/>
                  </a:schemeClr>
                </a:solidFill>
              </a:rPr>
              <a:t> schedule is a specific set of execution instructions specifying day, time and command to execute. crontab can have multiple execution statements.</a:t>
            </a:r>
          </a:p>
        </p:txBody>
      </p:sp>
      <p:sp>
        <p:nvSpPr>
          <p:cNvPr id="5" name="Line Callout 1 (Accent Bar) 4"/>
          <p:cNvSpPr/>
          <p:nvPr/>
        </p:nvSpPr>
        <p:spPr>
          <a:xfrm>
            <a:off x="6388100" y="728499"/>
            <a:ext cx="1974850" cy="1238250"/>
          </a:xfrm>
          <a:prstGeom prst="accentCallout1">
            <a:avLst>
              <a:gd name="adj1" fmla="val 18750"/>
              <a:gd name="adj2" fmla="val -8333"/>
              <a:gd name="adj3" fmla="val 125833"/>
              <a:gd name="adj4" fmla="val -4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Another Vulnerability for escalating from kali to root</a:t>
            </a:r>
          </a:p>
        </p:txBody>
      </p:sp>
    </p:spTree>
    <p:extLst>
      <p:ext uri="{BB962C8B-B14F-4D97-AF65-F5344CB8AC3E}">
        <p14:creationId xmlns:p14="http://schemas.microsoft.com/office/powerpoint/2010/main" val="206741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9973-A5D0-681C-7D78-F9DCFC6BF8BE}"/>
              </a:ext>
            </a:extLst>
          </p:cNvPr>
          <p:cNvSpPr>
            <a:spLocks noGrp="1"/>
          </p:cNvSpPr>
          <p:nvPr>
            <p:ph type="title"/>
          </p:nvPr>
        </p:nvSpPr>
        <p:spPr/>
        <p:txBody>
          <a:bodyPr/>
          <a:lstStyle/>
          <a:p>
            <a:r>
              <a:rPr lang="en-US" dirty="0"/>
              <a:t>Checking system-wide crontabs.</a:t>
            </a:r>
          </a:p>
        </p:txBody>
      </p:sp>
      <p:sp>
        <p:nvSpPr>
          <p:cNvPr id="6" name="Slide Number Placeholder 5">
            <a:extLst>
              <a:ext uri="{FF2B5EF4-FFF2-40B4-BE49-F238E27FC236}">
                <a16:creationId xmlns:a16="http://schemas.microsoft.com/office/drawing/2014/main" id="{0A2F5A77-7C78-DFC0-CA73-642D99DE4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8" name="Picture 7">
            <a:extLst>
              <a:ext uri="{FF2B5EF4-FFF2-40B4-BE49-F238E27FC236}">
                <a16:creationId xmlns:a16="http://schemas.microsoft.com/office/drawing/2014/main" id="{9E7B7B36-9C76-4504-380C-A6D70A7FDEDD}"/>
              </a:ext>
            </a:extLst>
          </p:cNvPr>
          <p:cNvPicPr>
            <a:picLocks noChangeAspect="1"/>
          </p:cNvPicPr>
          <p:nvPr/>
        </p:nvPicPr>
        <p:blipFill>
          <a:blip r:embed="rId2"/>
          <a:stretch>
            <a:fillRect/>
          </a:stretch>
        </p:blipFill>
        <p:spPr>
          <a:xfrm>
            <a:off x="1071984" y="1158949"/>
            <a:ext cx="7505555" cy="3593182"/>
          </a:xfrm>
          <a:prstGeom prst="rect">
            <a:avLst/>
          </a:prstGeom>
        </p:spPr>
      </p:pic>
      <p:sp>
        <p:nvSpPr>
          <p:cNvPr id="13" name="Rounded Rectangle 8">
            <a:extLst>
              <a:ext uri="{FF2B5EF4-FFF2-40B4-BE49-F238E27FC236}">
                <a16:creationId xmlns:a16="http://schemas.microsoft.com/office/drawing/2014/main" id="{76F905F7-5A7A-ED54-E170-29C16E09333F}"/>
              </a:ext>
            </a:extLst>
          </p:cNvPr>
          <p:cNvSpPr/>
          <p:nvPr/>
        </p:nvSpPr>
        <p:spPr>
          <a:xfrm>
            <a:off x="6025146" y="2990586"/>
            <a:ext cx="1998329" cy="188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Suspicious cronjob</a:t>
            </a:r>
          </a:p>
        </p:txBody>
      </p:sp>
      <p:cxnSp>
        <p:nvCxnSpPr>
          <p:cNvPr id="15" name="Straight Arrow Connector 14">
            <a:extLst>
              <a:ext uri="{FF2B5EF4-FFF2-40B4-BE49-F238E27FC236}">
                <a16:creationId xmlns:a16="http://schemas.microsoft.com/office/drawing/2014/main" id="{AE695788-5ADB-6FCA-5A94-489A025799EA}"/>
              </a:ext>
            </a:extLst>
          </p:cNvPr>
          <p:cNvCxnSpPr/>
          <p:nvPr/>
        </p:nvCxnSpPr>
        <p:spPr>
          <a:xfrm flipH="1">
            <a:off x="2785730" y="3179135"/>
            <a:ext cx="3540642" cy="1329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43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93B2-1BB5-FA9E-AEEC-B9E2A29B3507}"/>
              </a:ext>
            </a:extLst>
          </p:cNvPr>
          <p:cNvSpPr>
            <a:spLocks noGrp="1"/>
          </p:cNvSpPr>
          <p:nvPr>
            <p:ph type="title"/>
          </p:nvPr>
        </p:nvSpPr>
        <p:spPr/>
        <p:txBody>
          <a:bodyPr/>
          <a:lstStyle/>
          <a:p>
            <a:r>
              <a:rPr lang="en-US" dirty="0"/>
              <a:t>Checking permissions</a:t>
            </a:r>
          </a:p>
        </p:txBody>
      </p:sp>
      <p:sp>
        <p:nvSpPr>
          <p:cNvPr id="6" name="Slide Number Placeholder 5">
            <a:extLst>
              <a:ext uri="{FF2B5EF4-FFF2-40B4-BE49-F238E27FC236}">
                <a16:creationId xmlns:a16="http://schemas.microsoft.com/office/drawing/2014/main" id="{FFBC74C6-ECD0-54C4-A1AB-4BC4C6F5D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 name="Picture 9">
            <a:extLst>
              <a:ext uri="{FF2B5EF4-FFF2-40B4-BE49-F238E27FC236}">
                <a16:creationId xmlns:a16="http://schemas.microsoft.com/office/drawing/2014/main" id="{3B28E5A2-1A2A-9990-700D-F9429F68996B}"/>
              </a:ext>
            </a:extLst>
          </p:cNvPr>
          <p:cNvPicPr>
            <a:picLocks noChangeAspect="1"/>
          </p:cNvPicPr>
          <p:nvPr/>
        </p:nvPicPr>
        <p:blipFill>
          <a:blip r:embed="rId2"/>
          <a:stretch>
            <a:fillRect/>
          </a:stretch>
        </p:blipFill>
        <p:spPr>
          <a:xfrm>
            <a:off x="1165475" y="1230497"/>
            <a:ext cx="4362450" cy="704850"/>
          </a:xfrm>
          <a:prstGeom prst="rect">
            <a:avLst/>
          </a:prstGeom>
        </p:spPr>
      </p:pic>
      <p:sp>
        <p:nvSpPr>
          <p:cNvPr id="11" name="Rounded Rectangle 8">
            <a:extLst>
              <a:ext uri="{FF2B5EF4-FFF2-40B4-BE49-F238E27FC236}">
                <a16:creationId xmlns:a16="http://schemas.microsoft.com/office/drawing/2014/main" id="{6D522659-2F6E-1416-F1E7-508C8D617E23}"/>
              </a:ext>
            </a:extLst>
          </p:cNvPr>
          <p:cNvSpPr/>
          <p:nvPr/>
        </p:nvSpPr>
        <p:spPr>
          <a:xfrm>
            <a:off x="1337739" y="2571750"/>
            <a:ext cx="3383117" cy="22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Everyone can read, write and execute</a:t>
            </a:r>
          </a:p>
        </p:txBody>
      </p:sp>
      <p:cxnSp>
        <p:nvCxnSpPr>
          <p:cNvPr id="13" name="Straight Arrow Connector 12">
            <a:extLst>
              <a:ext uri="{FF2B5EF4-FFF2-40B4-BE49-F238E27FC236}">
                <a16:creationId xmlns:a16="http://schemas.microsoft.com/office/drawing/2014/main" id="{D8A5C9DA-7795-2D64-575D-6378DB414876}"/>
              </a:ext>
            </a:extLst>
          </p:cNvPr>
          <p:cNvCxnSpPr/>
          <p:nvPr/>
        </p:nvCxnSpPr>
        <p:spPr>
          <a:xfrm flipH="1" flipV="1">
            <a:off x="1796902" y="1935347"/>
            <a:ext cx="265814" cy="636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8023B01C-5D6D-3251-D23C-C1A144D555BB}"/>
              </a:ext>
            </a:extLst>
          </p:cNvPr>
          <p:cNvSpPr txBox="1">
            <a:spLocks/>
          </p:cNvSpPr>
          <p:nvPr/>
        </p:nvSpPr>
        <p:spPr>
          <a:xfrm>
            <a:off x="977603" y="3143272"/>
            <a:ext cx="6858000" cy="34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dirty="0"/>
              <a:t>Adding malicious command</a:t>
            </a:r>
          </a:p>
        </p:txBody>
      </p:sp>
      <p:pic>
        <p:nvPicPr>
          <p:cNvPr id="16" name="Picture 15">
            <a:extLst>
              <a:ext uri="{FF2B5EF4-FFF2-40B4-BE49-F238E27FC236}">
                <a16:creationId xmlns:a16="http://schemas.microsoft.com/office/drawing/2014/main" id="{BDF00B20-605F-252A-F8B4-DA37A6F73ACA}"/>
              </a:ext>
            </a:extLst>
          </p:cNvPr>
          <p:cNvPicPr>
            <a:picLocks noChangeAspect="1"/>
          </p:cNvPicPr>
          <p:nvPr/>
        </p:nvPicPr>
        <p:blipFill>
          <a:blip r:embed="rId3"/>
          <a:stretch>
            <a:fillRect/>
          </a:stretch>
        </p:blipFill>
        <p:spPr>
          <a:xfrm>
            <a:off x="1165475" y="3714562"/>
            <a:ext cx="2228850" cy="466725"/>
          </a:xfrm>
          <a:prstGeom prst="rect">
            <a:avLst/>
          </a:prstGeom>
        </p:spPr>
      </p:pic>
      <p:pic>
        <p:nvPicPr>
          <p:cNvPr id="18" name="Picture 17">
            <a:extLst>
              <a:ext uri="{FF2B5EF4-FFF2-40B4-BE49-F238E27FC236}">
                <a16:creationId xmlns:a16="http://schemas.microsoft.com/office/drawing/2014/main" id="{7B469DC8-626C-69DC-F1D4-3CBFFF6BB0E0}"/>
              </a:ext>
            </a:extLst>
          </p:cNvPr>
          <p:cNvPicPr>
            <a:picLocks noChangeAspect="1"/>
          </p:cNvPicPr>
          <p:nvPr/>
        </p:nvPicPr>
        <p:blipFill>
          <a:blip r:embed="rId4"/>
          <a:stretch>
            <a:fillRect/>
          </a:stretch>
        </p:blipFill>
        <p:spPr>
          <a:xfrm>
            <a:off x="4540002" y="3495165"/>
            <a:ext cx="2419350" cy="1019175"/>
          </a:xfrm>
          <a:prstGeom prst="rect">
            <a:avLst/>
          </a:prstGeom>
        </p:spPr>
      </p:pic>
      <p:cxnSp>
        <p:nvCxnSpPr>
          <p:cNvPr id="20" name="Straight Arrow Connector 19">
            <a:extLst>
              <a:ext uri="{FF2B5EF4-FFF2-40B4-BE49-F238E27FC236}">
                <a16:creationId xmlns:a16="http://schemas.microsoft.com/office/drawing/2014/main" id="{93A79319-FD97-0D72-F224-E44E7E63038C}"/>
              </a:ext>
            </a:extLst>
          </p:cNvPr>
          <p:cNvCxnSpPr>
            <a:stCxn id="16" idx="3"/>
          </p:cNvCxnSpPr>
          <p:nvPr/>
        </p:nvCxnSpPr>
        <p:spPr>
          <a:xfrm flipV="1">
            <a:off x="3394325" y="3947924"/>
            <a:ext cx="10122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8">
            <a:extLst>
              <a:ext uri="{FF2B5EF4-FFF2-40B4-BE49-F238E27FC236}">
                <a16:creationId xmlns:a16="http://schemas.microsoft.com/office/drawing/2014/main" id="{D30CDD7F-4332-2E19-46AC-35FB909DF6BE}"/>
              </a:ext>
            </a:extLst>
          </p:cNvPr>
          <p:cNvSpPr/>
          <p:nvPr/>
        </p:nvSpPr>
        <p:spPr>
          <a:xfrm>
            <a:off x="2393907" y="4658710"/>
            <a:ext cx="2326949" cy="315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Adding </a:t>
            </a:r>
            <a:r>
              <a:rPr lang="en-US" dirty="0" err="1"/>
              <a:t>suid</a:t>
            </a:r>
            <a:r>
              <a:rPr lang="en-US" dirty="0"/>
              <a:t> on /bin/bash</a:t>
            </a:r>
          </a:p>
        </p:txBody>
      </p:sp>
      <p:cxnSp>
        <p:nvCxnSpPr>
          <p:cNvPr id="23" name="Straight Arrow Connector 22">
            <a:extLst>
              <a:ext uri="{FF2B5EF4-FFF2-40B4-BE49-F238E27FC236}">
                <a16:creationId xmlns:a16="http://schemas.microsoft.com/office/drawing/2014/main" id="{D6DB07CC-7D9D-A4DA-C267-C8135D57F5CE}"/>
              </a:ext>
            </a:extLst>
          </p:cNvPr>
          <p:cNvCxnSpPr>
            <a:stCxn id="21" idx="3"/>
          </p:cNvCxnSpPr>
          <p:nvPr/>
        </p:nvCxnSpPr>
        <p:spPr>
          <a:xfrm flipV="1">
            <a:off x="4720856" y="4473380"/>
            <a:ext cx="393404" cy="342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6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9" name="Google Shape;89;p1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2F843E60-1D1A-3F82-1CA6-5DE953B4FB19}"/>
              </a:ext>
            </a:extLst>
          </p:cNvPr>
          <p:cNvSpPr txBox="1"/>
          <p:nvPr/>
        </p:nvSpPr>
        <p:spPr>
          <a:xfrm>
            <a:off x="1148681" y="1040175"/>
            <a:ext cx="7205986" cy="1200329"/>
          </a:xfrm>
          <a:prstGeom prst="rect">
            <a:avLst/>
          </a:prstGeom>
          <a:solidFill>
            <a:schemeClr val="tx1">
              <a:lumMod val="90000"/>
              <a:lumOff val="10000"/>
            </a:schemeClr>
          </a:solidFill>
        </p:spPr>
        <p:txBody>
          <a:bodyPr wrap="square" rtlCol="0">
            <a:spAutoFit/>
          </a:bodyPr>
          <a:lstStyle/>
          <a:p>
            <a:r>
              <a:rPr lang="en-US" sz="1800" dirty="0">
                <a:solidFill>
                  <a:schemeClr val="accent2">
                    <a:lumMod val="75000"/>
                  </a:schemeClr>
                </a:solidFill>
              </a:rPr>
              <a:t>Privilege escalation is the act of exploiting a bug, a design flaw, or a configuration oversight in an operating system or software application to gain elevated access to resources that are normally protected from an application or user</a:t>
            </a:r>
          </a:p>
        </p:txBody>
      </p:sp>
      <p:sp>
        <p:nvSpPr>
          <p:cNvPr id="4" name="TextBox 3">
            <a:extLst>
              <a:ext uri="{FF2B5EF4-FFF2-40B4-BE49-F238E27FC236}">
                <a16:creationId xmlns:a16="http://schemas.microsoft.com/office/drawing/2014/main" id="{4B2B9D9D-84E6-4A39-C832-2D89DE43F03E}"/>
              </a:ext>
            </a:extLst>
          </p:cNvPr>
          <p:cNvSpPr txBox="1"/>
          <p:nvPr/>
        </p:nvSpPr>
        <p:spPr>
          <a:xfrm>
            <a:off x="1219020" y="359446"/>
            <a:ext cx="4808985" cy="461665"/>
          </a:xfrm>
          <a:prstGeom prst="rect">
            <a:avLst/>
          </a:prstGeom>
          <a:noFill/>
        </p:spPr>
        <p:txBody>
          <a:bodyPr wrap="square" rtlCol="0">
            <a:spAutoFit/>
          </a:bodyPr>
          <a:lstStyle/>
          <a:p>
            <a:r>
              <a:rPr lang="en-US" sz="2400" b="1" u="sng" dirty="0"/>
              <a:t>What is Privilege Escalation?</a:t>
            </a:r>
          </a:p>
        </p:txBody>
      </p:sp>
      <p:pic>
        <p:nvPicPr>
          <p:cNvPr id="1026" name="Picture 2" descr="Series of CTF machines Walkthrough #4 Linux Privilege Escalation  (Enumeration). | by C M UPPIN | Techiepedi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523" y="2361094"/>
            <a:ext cx="4895558" cy="24502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142E-FCCA-681E-1CD3-8CF74197278F}"/>
              </a:ext>
            </a:extLst>
          </p:cNvPr>
          <p:cNvSpPr>
            <a:spLocks noGrp="1"/>
          </p:cNvSpPr>
          <p:nvPr>
            <p:ph type="title"/>
          </p:nvPr>
        </p:nvSpPr>
        <p:spPr/>
        <p:txBody>
          <a:bodyPr/>
          <a:lstStyle/>
          <a:p>
            <a:r>
              <a:rPr lang="en-US" dirty="0"/>
              <a:t>Waiting for execution</a:t>
            </a:r>
          </a:p>
        </p:txBody>
      </p:sp>
      <p:sp>
        <p:nvSpPr>
          <p:cNvPr id="6" name="Slide Number Placeholder 5">
            <a:extLst>
              <a:ext uri="{FF2B5EF4-FFF2-40B4-BE49-F238E27FC236}">
                <a16:creationId xmlns:a16="http://schemas.microsoft.com/office/drawing/2014/main" id="{91BBC381-D7CC-2989-A8D2-76FF9DAD93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 name="Picture 9">
            <a:extLst>
              <a:ext uri="{FF2B5EF4-FFF2-40B4-BE49-F238E27FC236}">
                <a16:creationId xmlns:a16="http://schemas.microsoft.com/office/drawing/2014/main" id="{9793784D-4617-85D9-FBE3-283B8855EA87}"/>
              </a:ext>
            </a:extLst>
          </p:cNvPr>
          <p:cNvPicPr>
            <a:picLocks noChangeAspect="1"/>
          </p:cNvPicPr>
          <p:nvPr/>
        </p:nvPicPr>
        <p:blipFill>
          <a:blip r:embed="rId2"/>
          <a:stretch>
            <a:fillRect/>
          </a:stretch>
        </p:blipFill>
        <p:spPr>
          <a:xfrm>
            <a:off x="1165474" y="1246224"/>
            <a:ext cx="4882081" cy="667635"/>
          </a:xfrm>
          <a:prstGeom prst="rect">
            <a:avLst/>
          </a:prstGeom>
        </p:spPr>
      </p:pic>
      <p:sp>
        <p:nvSpPr>
          <p:cNvPr id="11" name="Rounded Rectangle 8">
            <a:extLst>
              <a:ext uri="{FF2B5EF4-FFF2-40B4-BE49-F238E27FC236}">
                <a16:creationId xmlns:a16="http://schemas.microsoft.com/office/drawing/2014/main" id="{F9E63A3C-6591-0BB6-7C3F-78BAD2D578C5}"/>
              </a:ext>
            </a:extLst>
          </p:cNvPr>
          <p:cNvSpPr/>
          <p:nvPr/>
        </p:nvSpPr>
        <p:spPr>
          <a:xfrm>
            <a:off x="1165474" y="2266212"/>
            <a:ext cx="4522945" cy="315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Suid</a:t>
            </a:r>
            <a:r>
              <a:rPr lang="en-US" dirty="0"/>
              <a:t> is set. (worst case scenario: wait for 1 minute)</a:t>
            </a:r>
          </a:p>
        </p:txBody>
      </p:sp>
      <p:cxnSp>
        <p:nvCxnSpPr>
          <p:cNvPr id="13" name="Straight Arrow Connector 12">
            <a:extLst>
              <a:ext uri="{FF2B5EF4-FFF2-40B4-BE49-F238E27FC236}">
                <a16:creationId xmlns:a16="http://schemas.microsoft.com/office/drawing/2014/main" id="{AEBB0E24-6244-68BD-37AE-540835D377B9}"/>
              </a:ext>
            </a:extLst>
          </p:cNvPr>
          <p:cNvCxnSpPr/>
          <p:nvPr/>
        </p:nvCxnSpPr>
        <p:spPr>
          <a:xfrm flipH="1" flipV="1">
            <a:off x="1616149" y="1913859"/>
            <a:ext cx="138223" cy="35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315EA6A7-B0B7-FE68-1755-E5D25093F9F1}"/>
              </a:ext>
            </a:extLst>
          </p:cNvPr>
          <p:cNvSpPr txBox="1">
            <a:spLocks/>
          </p:cNvSpPr>
          <p:nvPr/>
        </p:nvSpPr>
        <p:spPr>
          <a:xfrm>
            <a:off x="1200634" y="2933069"/>
            <a:ext cx="6858000" cy="34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dirty="0"/>
              <a:t>Escalating privileges</a:t>
            </a:r>
          </a:p>
        </p:txBody>
      </p:sp>
      <p:pic>
        <p:nvPicPr>
          <p:cNvPr id="16" name="Picture 15">
            <a:extLst>
              <a:ext uri="{FF2B5EF4-FFF2-40B4-BE49-F238E27FC236}">
                <a16:creationId xmlns:a16="http://schemas.microsoft.com/office/drawing/2014/main" id="{888F3737-B542-9BCA-442A-9879BD90BA96}"/>
              </a:ext>
            </a:extLst>
          </p:cNvPr>
          <p:cNvPicPr>
            <a:picLocks noChangeAspect="1"/>
          </p:cNvPicPr>
          <p:nvPr/>
        </p:nvPicPr>
        <p:blipFill>
          <a:blip r:embed="rId3"/>
          <a:stretch>
            <a:fillRect/>
          </a:stretch>
        </p:blipFill>
        <p:spPr>
          <a:xfrm>
            <a:off x="1200634" y="3400992"/>
            <a:ext cx="2325230" cy="1102574"/>
          </a:xfrm>
          <a:prstGeom prst="rect">
            <a:avLst/>
          </a:prstGeom>
        </p:spPr>
      </p:pic>
    </p:spTree>
    <p:extLst>
      <p:ext uri="{BB962C8B-B14F-4D97-AF65-F5344CB8AC3E}">
        <p14:creationId xmlns:p14="http://schemas.microsoft.com/office/powerpoint/2010/main" val="46695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9C0BA"/>
        </a:solidFill>
        <a:effectLst/>
      </p:bgPr>
    </p:bg>
    <p:spTree>
      <p:nvGrpSpPr>
        <p:cNvPr id="1" name="Shape 649"/>
        <p:cNvGrpSpPr/>
        <p:nvPr/>
      </p:nvGrpSpPr>
      <p:grpSpPr>
        <a:xfrm>
          <a:off x="0" y="0"/>
          <a:ext cx="0" cy="0"/>
          <a:chOff x="0" y="0"/>
          <a:chExt cx="0" cy="0"/>
        </a:xfrm>
      </p:grpSpPr>
      <p:sp>
        <p:nvSpPr>
          <p:cNvPr id="451" name="Google Shape;1561;p50"/>
          <p:cNvSpPr txBox="1"/>
          <p:nvPr/>
        </p:nvSpPr>
        <p:spPr>
          <a:xfrm>
            <a:off x="843005" y="1962972"/>
            <a:ext cx="7146448" cy="79429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3600" b="1" dirty="0">
                <a:solidFill>
                  <a:schemeClr val="bg1"/>
                </a:solidFill>
                <a:latin typeface="Montserrat"/>
                <a:ea typeface="Montserrat"/>
                <a:cs typeface="Montserrat"/>
                <a:sym typeface="Montserrat"/>
              </a:rPr>
              <a:t>THANK YOU</a:t>
            </a:r>
            <a:endParaRPr sz="3600" b="1" dirty="0">
              <a:solidFill>
                <a:schemeClr val="bg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380005" y="1722641"/>
            <a:ext cx="6700500" cy="1404361"/>
          </a:xfrm>
          <a:prstGeom prst="rect">
            <a:avLst/>
          </a:prstGeom>
        </p:spPr>
        <p:txBody>
          <a:bodyPr spcFirstLastPara="1" wrap="square" lIns="91425" tIns="91425" rIns="91425" bIns="91425" anchor="ctr" anchorCtr="0">
            <a:noAutofit/>
          </a:bodyPr>
          <a:lstStyle/>
          <a:p>
            <a:pPr marL="285750" lvl="0" indent="-285750" algn="l" rtl="0">
              <a:spcBef>
                <a:spcPts val="600"/>
              </a:spcBef>
              <a:spcAft>
                <a:spcPts val="0"/>
              </a:spcAft>
              <a:buFont typeface="Wingdings" panose="05000000000000000000" pitchFamily="2" charset="2"/>
              <a:buChar char="ü"/>
            </a:pPr>
            <a:r>
              <a:rPr lang="en-US" sz="1800" b="1" dirty="0">
                <a:solidFill>
                  <a:schemeClr val="accent1"/>
                </a:solidFill>
              </a:rPr>
              <a:t>We will demonstrate the concept of privilege escalation on a vulnerable kali Linux machine.</a:t>
            </a:r>
            <a:endParaRPr sz="1800" b="1"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Google Shape;102;p16"/>
          <p:cNvSpPr txBox="1">
            <a:spLocks/>
          </p:cNvSpPr>
          <p:nvPr/>
        </p:nvSpPr>
        <p:spPr>
          <a:xfrm>
            <a:off x="1380005" y="902741"/>
            <a:ext cx="6700500" cy="81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1pPr>
            <a:lvl2pPr marL="914400" marR="0" lvl="1"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2pPr>
            <a:lvl3pPr marL="1371600" marR="0" lvl="2"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3pPr>
            <a:lvl4pPr marL="1828800" marR="0" lvl="3"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4pPr>
            <a:lvl5pPr marL="2286000" marR="0" lvl="4"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5pPr>
            <a:lvl6pPr marL="2743200" marR="0" lvl="5"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6pPr>
            <a:lvl7pPr marL="3200400" marR="0" lvl="6"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7pPr>
            <a:lvl8pPr marL="3657600" marR="0" lvl="7"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8pPr>
            <a:lvl9pPr marL="4114800" marR="0" lvl="8"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9pPr>
          </a:lstStyle>
          <a:p>
            <a:pPr marL="0" indent="0">
              <a:buFont typeface="Quicksand"/>
              <a:buNone/>
            </a:pPr>
            <a:r>
              <a:rPr lang="en-US" b="1" i="0" dirty="0"/>
              <a:t>Our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143000" y="893175"/>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Users on the machine</a:t>
            </a:r>
            <a:endParaRPr sz="2400" dirty="0"/>
          </a:p>
        </p:txBody>
      </p:sp>
      <p:sp>
        <p:nvSpPr>
          <p:cNvPr id="160" name="Google Shape;160;p23"/>
          <p:cNvSpPr/>
          <p:nvPr/>
        </p:nvSpPr>
        <p:spPr>
          <a:xfrm>
            <a:off x="3436209" y="1631925"/>
            <a:ext cx="2290800" cy="2273400"/>
          </a:xfrm>
          <a:prstGeom prst="ellipse">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solidFill>
                <a:latin typeface="Quicksand"/>
                <a:ea typeface="Quicksand"/>
                <a:cs typeface="Quicksand"/>
                <a:sym typeface="Quicksand"/>
              </a:rPr>
              <a:t>Kali</a:t>
            </a:r>
            <a:endParaRPr dirty="0">
              <a:solidFill>
                <a:schemeClr val="accent3"/>
              </a:solidFill>
              <a:latin typeface="Quicksand"/>
              <a:ea typeface="Quicksand"/>
              <a:cs typeface="Quicksand"/>
              <a:sym typeface="Quicksand"/>
            </a:endParaRPr>
          </a:p>
        </p:txBody>
      </p:sp>
      <p:sp>
        <p:nvSpPr>
          <p:cNvPr id="161" name="Google Shape;161;p23"/>
          <p:cNvSpPr/>
          <p:nvPr/>
        </p:nvSpPr>
        <p:spPr>
          <a:xfrm>
            <a:off x="1369925" y="1631925"/>
            <a:ext cx="2290800" cy="22734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lvl="0" algn="ctr"/>
            <a:r>
              <a:rPr lang="en-US" dirty="0">
                <a:solidFill>
                  <a:schemeClr val="accent1"/>
                </a:solidFill>
                <a:latin typeface="Quicksand"/>
                <a:ea typeface="Quicksand"/>
                <a:cs typeface="Quicksand"/>
                <a:sym typeface="Quicksand"/>
              </a:rPr>
              <a:t>Hammad</a:t>
            </a:r>
            <a:endParaRPr dirty="0">
              <a:solidFill>
                <a:schemeClr val="accent1"/>
              </a:solidFill>
              <a:latin typeface="Quicksand"/>
              <a:ea typeface="Quicksand"/>
              <a:cs typeface="Quicksand"/>
              <a:sym typeface="Quicksand"/>
            </a:endParaRPr>
          </a:p>
        </p:txBody>
      </p:sp>
      <p:sp>
        <p:nvSpPr>
          <p:cNvPr id="162" name="Google Shape;162;p23"/>
          <p:cNvSpPr/>
          <p:nvPr/>
        </p:nvSpPr>
        <p:spPr>
          <a:xfrm>
            <a:off x="5534528" y="1631925"/>
            <a:ext cx="2290800" cy="22734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6D9EEB"/>
                </a:solidFill>
                <a:latin typeface="Quicksand"/>
                <a:ea typeface="Quicksand"/>
                <a:cs typeface="Quicksand"/>
                <a:sym typeface="Quicksand"/>
              </a:rPr>
              <a:t>Root</a:t>
            </a:r>
            <a:endParaRPr dirty="0">
              <a:solidFill>
                <a:srgbClr val="6D9EEB"/>
              </a:solidFill>
              <a:latin typeface="Quicksand"/>
              <a:ea typeface="Quicksand"/>
              <a:cs typeface="Quicksand"/>
              <a:sym typeface="Quicksand"/>
            </a:endParaRPr>
          </a:p>
        </p:txBody>
      </p:sp>
      <p:sp>
        <p:nvSpPr>
          <p:cNvPr id="163" name="Google Shape;163;p2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978637" y="1051800"/>
            <a:ext cx="3842700" cy="3842400"/>
          </a:xfrm>
          <a:prstGeom prst="ellipse">
            <a:avLst/>
          </a:prstGeom>
          <a:noFill/>
          <a:ln w="28575" cap="flat" cmpd="sng">
            <a:solidFill>
              <a:schemeClr val="dk1"/>
            </a:solidFill>
            <a:prstDash val="solid"/>
            <a:round/>
            <a:headEnd type="none" w="sm" len="sm"/>
            <a:tailEnd type="none" w="sm" len="sm"/>
          </a:ln>
        </p:spPr>
      </p:pic>
      <p:sp>
        <p:nvSpPr>
          <p:cNvPr id="146" name="Google Shape;146;p21"/>
          <p:cNvSpPr txBox="1">
            <a:spLocks noGrp="1"/>
          </p:cNvSpPr>
          <p:nvPr>
            <p:ph type="title"/>
          </p:nvPr>
        </p:nvSpPr>
        <p:spPr>
          <a:xfrm>
            <a:off x="3430210" y="2399250"/>
            <a:ext cx="5192795"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39C0BA"/>
                </a:solidFill>
              </a:rPr>
              <a:t>W</a:t>
            </a:r>
            <a:r>
              <a:rPr lang="en" sz="2800" dirty="0">
                <a:solidFill>
                  <a:srgbClr val="39C0BA"/>
                </a:solidFill>
              </a:rPr>
              <a:t>orking (Attack Snippet)</a:t>
            </a:r>
            <a:endParaRPr sz="2800" dirty="0">
              <a:solidFill>
                <a:srgbClr val="39C0BA"/>
              </a:solidFill>
            </a:endParaRPr>
          </a:p>
        </p:txBody>
      </p:sp>
      <p:sp>
        <p:nvSpPr>
          <p:cNvPr id="148" name="Google Shape;148;p2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1742423-ECD8-69A3-B054-A2E4C74D626A}"/>
              </a:ext>
            </a:extLst>
          </p:cNvPr>
          <p:cNvSpPr>
            <a:spLocks noGrp="1"/>
          </p:cNvSpPr>
          <p:nvPr>
            <p:ph type="subTitle" idx="1"/>
          </p:nvPr>
        </p:nvSpPr>
        <p:spPr>
          <a:xfrm>
            <a:off x="1108050" y="188351"/>
            <a:ext cx="6927900" cy="353100"/>
          </a:xfrm>
        </p:spPr>
        <p:txBody>
          <a:bodyPr/>
          <a:lstStyle/>
          <a:p>
            <a:r>
              <a:rPr lang="en-US" dirty="0"/>
              <a:t>Current user is Hammad</a:t>
            </a:r>
            <a:endParaRPr lang="x-none" dirty="0"/>
          </a:p>
        </p:txBody>
      </p:sp>
      <p:sp>
        <p:nvSpPr>
          <p:cNvPr id="4" name="Slide Number Placeholder 3">
            <a:extLst>
              <a:ext uri="{FF2B5EF4-FFF2-40B4-BE49-F238E27FC236}">
                <a16:creationId xmlns:a16="http://schemas.microsoft.com/office/drawing/2014/main" id="{077B71BD-1657-7B86-BC8F-9F663BD757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2" name="Picture 1"/>
          <p:cNvPicPr>
            <a:picLocks noChangeAspect="1"/>
          </p:cNvPicPr>
          <p:nvPr/>
        </p:nvPicPr>
        <p:blipFill>
          <a:blip r:embed="rId2"/>
          <a:stretch>
            <a:fillRect/>
          </a:stretch>
        </p:blipFill>
        <p:spPr>
          <a:xfrm>
            <a:off x="1466850" y="775931"/>
            <a:ext cx="6210300" cy="2743446"/>
          </a:xfrm>
          <a:prstGeom prst="rect">
            <a:avLst/>
          </a:prstGeom>
        </p:spPr>
      </p:pic>
    </p:spTree>
    <p:extLst>
      <p:ext uri="{BB962C8B-B14F-4D97-AF65-F5344CB8AC3E}">
        <p14:creationId xmlns:p14="http://schemas.microsoft.com/office/powerpoint/2010/main" val="398266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1742423-ECD8-69A3-B054-A2E4C74D626A}"/>
              </a:ext>
            </a:extLst>
          </p:cNvPr>
          <p:cNvSpPr>
            <a:spLocks noGrp="1"/>
          </p:cNvSpPr>
          <p:nvPr>
            <p:ph type="subTitle" idx="1"/>
          </p:nvPr>
        </p:nvSpPr>
        <p:spPr>
          <a:xfrm>
            <a:off x="1108050" y="188351"/>
            <a:ext cx="6927900" cy="353100"/>
          </a:xfrm>
        </p:spPr>
        <p:txBody>
          <a:bodyPr/>
          <a:lstStyle/>
          <a:p>
            <a:r>
              <a:rPr lang="en-US" dirty="0"/>
              <a:t>Seeing files for vulnerability </a:t>
            </a:r>
            <a:endParaRPr lang="x-none" dirty="0"/>
          </a:p>
        </p:txBody>
      </p:sp>
      <p:sp>
        <p:nvSpPr>
          <p:cNvPr id="4" name="Slide Number Placeholder 3">
            <a:extLst>
              <a:ext uri="{FF2B5EF4-FFF2-40B4-BE49-F238E27FC236}">
                <a16:creationId xmlns:a16="http://schemas.microsoft.com/office/drawing/2014/main" id="{077B71BD-1657-7B86-BC8F-9F663BD757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p:cNvPicPr>
            <a:picLocks noChangeAspect="1"/>
          </p:cNvPicPr>
          <p:nvPr/>
        </p:nvPicPr>
        <p:blipFill>
          <a:blip r:embed="rId2"/>
          <a:stretch>
            <a:fillRect/>
          </a:stretch>
        </p:blipFill>
        <p:spPr>
          <a:xfrm>
            <a:off x="1212850" y="615950"/>
            <a:ext cx="7035800" cy="3842981"/>
          </a:xfrm>
          <a:prstGeom prst="rect">
            <a:avLst/>
          </a:prstGeom>
        </p:spPr>
      </p:pic>
    </p:spTree>
    <p:extLst>
      <p:ext uri="{BB962C8B-B14F-4D97-AF65-F5344CB8AC3E}">
        <p14:creationId xmlns:p14="http://schemas.microsoft.com/office/powerpoint/2010/main" val="375469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6" name="Subtitle 2">
            <a:extLst>
              <a:ext uri="{FF2B5EF4-FFF2-40B4-BE49-F238E27FC236}">
                <a16:creationId xmlns:a16="http://schemas.microsoft.com/office/drawing/2014/main" id="{01742423-ECD8-69A3-B054-A2E4C74D626A}"/>
              </a:ext>
            </a:extLst>
          </p:cNvPr>
          <p:cNvSpPr txBox="1">
            <a:spLocks/>
          </p:cNvSpPr>
          <p:nvPr/>
        </p:nvSpPr>
        <p:spPr>
          <a:xfrm>
            <a:off x="1065847" y="110978"/>
            <a:ext cx="6927900" cy="62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r>
              <a:rPr lang="en-US" dirty="0"/>
              <a:t>This is the file permissions</a:t>
            </a:r>
            <a:endParaRPr lang="x-none" dirty="0"/>
          </a:p>
        </p:txBody>
      </p:sp>
      <p:pic>
        <p:nvPicPr>
          <p:cNvPr id="8" name="Picture 7"/>
          <p:cNvPicPr>
            <a:picLocks noChangeAspect="1"/>
          </p:cNvPicPr>
          <p:nvPr/>
        </p:nvPicPr>
        <p:blipFill>
          <a:blip r:embed="rId3"/>
          <a:stretch>
            <a:fillRect/>
          </a:stretch>
        </p:blipFill>
        <p:spPr>
          <a:xfrm>
            <a:off x="1178572" y="812799"/>
            <a:ext cx="7730477" cy="37548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4" name="Google Shape;146;p21">
            <a:extLst>
              <a:ext uri="{FF2B5EF4-FFF2-40B4-BE49-F238E27FC236}">
                <a16:creationId xmlns:a16="http://schemas.microsoft.com/office/drawing/2014/main" id="{11425E5B-5A8E-30E1-59D2-53B10B7ACE80}"/>
              </a:ext>
            </a:extLst>
          </p:cNvPr>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39C0BA"/>
                </a:solidFill>
              </a:rPr>
              <a:t>Creating our file named as “random.py”</a:t>
            </a:r>
            <a:endParaRPr sz="2800" dirty="0">
              <a:solidFill>
                <a:srgbClr val="39C0BA"/>
              </a:solidFill>
            </a:endParaRPr>
          </a:p>
        </p:txBody>
      </p:sp>
      <p:pic>
        <p:nvPicPr>
          <p:cNvPr id="2" name="Picture 1"/>
          <p:cNvPicPr>
            <a:picLocks noChangeAspect="1"/>
          </p:cNvPicPr>
          <p:nvPr/>
        </p:nvPicPr>
        <p:blipFill>
          <a:blip r:embed="rId3"/>
          <a:stretch>
            <a:fillRect/>
          </a:stretch>
        </p:blipFill>
        <p:spPr>
          <a:xfrm>
            <a:off x="1066800" y="820813"/>
            <a:ext cx="6684962" cy="2598661"/>
          </a:xfrm>
          <a:prstGeom prst="rect">
            <a:avLst/>
          </a:prstGeom>
        </p:spPr>
      </p:pic>
      <p:pic>
        <p:nvPicPr>
          <p:cNvPr id="4" name="Picture 3"/>
          <p:cNvPicPr>
            <a:picLocks noChangeAspect="1"/>
          </p:cNvPicPr>
          <p:nvPr/>
        </p:nvPicPr>
        <p:blipFill>
          <a:blip r:embed="rId4"/>
          <a:stretch>
            <a:fillRect/>
          </a:stretch>
        </p:blipFill>
        <p:spPr>
          <a:xfrm>
            <a:off x="1165475" y="3633899"/>
            <a:ext cx="6645275" cy="917463"/>
          </a:xfrm>
          <a:prstGeom prst="rect">
            <a:avLst/>
          </a:prstGeom>
        </p:spPr>
      </p:pic>
    </p:spTree>
    <p:extLst>
      <p:ext uri="{BB962C8B-B14F-4D97-AF65-F5344CB8AC3E}">
        <p14:creationId xmlns:p14="http://schemas.microsoft.com/office/powerpoint/2010/main" val="2698850875"/>
      </p:ext>
    </p:extLst>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369</Words>
  <Application>Microsoft Office PowerPoint</Application>
  <PresentationFormat>On-screen Show (16:9)</PresentationFormat>
  <Paragraphs>68</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Wingdings</vt:lpstr>
      <vt:lpstr>Arial</vt:lpstr>
      <vt:lpstr>Quicksand</vt:lpstr>
      <vt:lpstr>Montserrat</vt:lpstr>
      <vt:lpstr>Times New Roman</vt:lpstr>
      <vt:lpstr>Eleanor template</vt:lpstr>
      <vt:lpstr>Operating System Security Semester Project</vt:lpstr>
      <vt:lpstr>PowerPoint Presentation</vt:lpstr>
      <vt:lpstr>PowerPoint Presentation</vt:lpstr>
      <vt:lpstr>Users on the machine</vt:lpstr>
      <vt:lpstr>Working (Attack Snippet)</vt:lpstr>
      <vt:lpstr>PowerPoint Presentation</vt:lpstr>
      <vt:lpstr>PowerPoint Presentation</vt:lpstr>
      <vt:lpstr>PowerPoint Presentation</vt:lpstr>
      <vt:lpstr>Creating our file named as “random.py”</vt:lpstr>
      <vt:lpstr>Escalating from hammad to kali using our file</vt:lpstr>
      <vt:lpstr>PowerPoint Presentation</vt:lpstr>
      <vt:lpstr>SUID permission</vt:lpstr>
      <vt:lpstr>Finding vulnerability</vt:lpstr>
      <vt:lpstr>Permissions of the cp file</vt:lpstr>
      <vt:lpstr>Password hashes seeing, creation and replacing</vt:lpstr>
      <vt:lpstr>Changing the password of Root</vt:lpstr>
      <vt:lpstr>CRONTABS </vt:lpstr>
      <vt:lpstr>Checking system-wide crontabs.</vt:lpstr>
      <vt:lpstr>Checking permissions</vt:lpstr>
      <vt:lpstr>Waiting for execution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ARP SPooFer</dc:title>
  <dc:creator>user</dc:creator>
  <cp:lastModifiedBy>user</cp:lastModifiedBy>
  <cp:revision>65</cp:revision>
  <dcterms:modified xsi:type="dcterms:W3CDTF">2022-05-23T06:39:52Z</dcterms:modified>
</cp:coreProperties>
</file>